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Cover. Replace the midnight panel with one real photograph (a maker's booth or handmade goods; no generated imagery). Everything on the slides is in Brandyn's 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Willis asks: Who and what did I choose, and why?
Carry: Etsy, founded by Rob Kalin in 2005. A brief history in two lines, then why this episode: it rhymes with the business I am building, a marketplace for makers.
Listen for: Brief history: founded 2005 in Brooklyn by Rob Kalin with Chris Maguire, Haim Schoppik (and Jared Tarbell); named after a phrase Kalin heard in a Fellini film; passed $10M in sales within three years; Kalin fired in 2011; Etsy IPO 2015. Why: my own venture serves makers who sell at craft shows.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Willis asks: When and how did they start the business?
Carry: Date, place, first version, first customer, first dollar. The first version is usually embarrassing; that is the lesson, not a flaw.
Listen for: Listen for: 2005, Brooklyn apartment, Kalin's handmade furniture he could not sell, the friends who coded it, how long the first build took, the first sellers, the first sale.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Willis asks: What does the company actually do?
Carry: One plain sentence first, the SUCCESs 'simple'. Then the detail: who sells, who buys, how Etsy makes money.
Listen for: Listen for: listing fees and the cut per sale, categories (handmade, vintage, supplies), the community features (forums, Etsy Labs), what Kalin says the site is FOR.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Willis asks: What challenges have they experienced?
Carry: The near-death moment Raz always asks about, and which of week one's failure patterns it rhymes with.
Listen for: Listen for: servers crashing under growth, running out of money, management (Kalin as a young founder), the board, being fired in 2011, the return in 2009 and the second exit.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Willis asks: Where did the start-up money come from?
Carry: Savings, credit cards, family, a day job, angels, venture capital. Note the number and the year if one is said.
Listen for: Listen for: the first angel money (Spencer and Judson Ain, Caterina Fake and Stewart Butterfield of Flickr are often named), Union Square Ventures, the amounts and years Raz reads 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Willis asks: What is a typical day like for the founder?
Carry: What Kalin actually did then, and what he does now; what he stopped doing.
Listen for: Listen for: coding and shipping furniture at the same time, the hours, the 'what did you do all day' moments; today, a maker and small-business life after Etsy.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Willis asks: Why do they do this?
Carry: Foote names lack of passion as a cause of death. Raz's closing question, luck or hard work, usually produces the answer.
Listen for: Listen for: Kalin on makers and hobbyists like himself, his distrust of 'just a business', what he says about why Etsy mattered to him, and his answer to the luck-versus-work question at the end.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Willis asks: What is their goal?
Carry: Where he said he was taking it, in his words, with the date he said it. Then where Etsy went without him.
Listen for: Listen for: the mission Kalin states for Etsy; the gap between his goal and the company's path after 2011 (IPO 2015, the scale today).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Willis asks: What makes them different?
Carry: The 'unexpected' in SUCCESs, or the overlap of the three circles: wanted, buildable, sustainable.
Listen for: Listen for: handmade-only rule, the community-first design, the seller as the customer, the brand name, the things eBay and Amazon could not or would not 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Willis asks: Who do they compete with?
Carry: Who Kalin names as rivals, and who he says is not one. Two tiers: the exact thing, and the generic version.
Listen for: Listen for: eBay (the one he explicitly built against), Amazon Handmade later, craft fairs and the physical world, the DIY platforms; what Raz pushes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Close: one line that carries into Journal 3 (the Lean Canvas). Keep the source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54864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F0731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JOUR 3270  ·  JOURNAL 2  ·  HOW I BUILT THIS</a:t>
            </a:r>
            <a:endParaRPr lang="en-US" sz="1100" dirty="0"/>
          </a:p>
        </p:txBody>
      </p:sp>
      <p:sp>
        <p:nvSpPr>
          <p:cNvPr id="3" name="title"/>
          <p:cNvSpPr txBox="1"/>
          <p:nvPr/>
        </p:nvSpPr>
        <p:spPr>
          <a:xfrm>
            <a:off x="502920" y="1188720"/>
            <a:ext cx="64008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0" b="1" spc="-400" kern="0" dirty="0">
                <a:solidFill>
                  <a:srgbClr val="0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Etsy.</a:t>
            </a:r>
            <a:endParaRPr lang="en-US" sz="15000" dirty="0"/>
          </a:p>
        </p:txBody>
      </p:sp>
      <p:sp>
        <p:nvSpPr>
          <p:cNvPr id="4" name="subtitle"/>
          <p:cNvSpPr txBox="1"/>
          <p:nvPr/>
        </p:nvSpPr>
        <p:spPr>
          <a:xfrm>
            <a:off x="548640" y="3474720"/>
            <a:ext cx="6035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0F2A44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How Rob Kalin built a marketplace for makers, and what it cost him.</a:t>
            </a:r>
            <a:endParaRPr lang="en-US" sz="2400" dirty="0"/>
          </a:p>
        </p:txBody>
      </p:sp>
      <p:sp>
        <p:nvSpPr>
          <p:cNvPr id="5" name="byline"/>
          <p:cNvSpPr txBox="1"/>
          <p:nvPr/>
        </p:nvSpPr>
        <p:spPr>
          <a:xfrm>
            <a:off x="548640" y="502920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Brandyn Ippolito  ·  October 2026</a:t>
            </a:r>
            <a:endParaRPr lang="en-US" sz="1600" dirty="0"/>
          </a:p>
        </p:txBody>
      </p:sp>
      <p:sp>
        <p:nvSpPr>
          <p:cNvPr id="6" name="source"/>
          <p:cNvSpPr txBox="1"/>
          <p:nvPr/>
        </p:nvSpPr>
        <p:spPr>
          <a:xfrm>
            <a:off x="548640" y="5394960"/>
            <a:ext cx="603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Episode 566 of NPR's How I Built This with Guy Raz, aired October 30, 2023, 1 h 21 min.</a:t>
            </a:r>
            <a:endParaRPr lang="en-US" sz="1000" dirty="0"/>
          </a:p>
        </p:txBody>
      </p:sp>
      <p:sp>
        <p:nvSpPr>
          <p:cNvPr id="7" name="photo panel"/>
          <p:cNvSpPr/>
          <p:nvPr/>
        </p:nvSpPr>
        <p:spPr>
          <a:xfrm>
            <a:off x="7223760" y="0"/>
            <a:ext cx="4967935" cy="6858000"/>
          </a:xfrm>
          <a:prstGeom prst="rect">
            <a:avLst/>
          </a:prstGeom>
          <a:solidFill>
            <a:srgbClr val="0F2A44"/>
          </a:solidFill>
          <a:ln w="12700">
            <a:solidFill>
              <a:srgbClr val="0F2A44"/>
            </a:solidFill>
            <a:prstDash val="solid"/>
          </a:ln>
        </p:spPr>
      </p:sp>
      <p:sp>
        <p:nvSpPr>
          <p:cNvPr id="8" name="photo note"/>
          <p:cNvSpPr txBox="1"/>
          <p:nvPr/>
        </p:nvSpPr>
        <p:spPr>
          <a:xfrm>
            <a:off x="7589520" y="2926080"/>
            <a:ext cx="4206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8F9F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PHOTO SLOT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8F9F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real photo: a maker at a booth, or handmade goods</a:t>
            </a:r>
            <a:endParaRPr lang="en-US" sz="10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F8F9F7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(add in Canva, Photos tab)</a:t>
            </a:r>
            <a:endParaRPr lang="en-US" sz="1000" dirty="0"/>
          </a:p>
        </p:txBody>
      </p:sp>
      <p:sp>
        <p:nvSpPr>
          <p:cNvPr id="9" name="rule"/>
          <p:cNvSpPr/>
          <p:nvPr/>
        </p:nvSpPr>
        <p:spPr>
          <a:xfrm>
            <a:off x="548640" y="6492240"/>
            <a:ext cx="1097280" cy="54864"/>
          </a:xfrm>
          <a:prstGeom prst="rect">
            <a:avLst/>
          </a:prstGeom>
          <a:solidFill>
            <a:srgbClr val="F0731F"/>
          </a:solidFill>
          <a:ln w="12700">
            <a:solidFill>
              <a:srgbClr val="F0731F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unter"/>
          <p:cNvSpPr txBox="1"/>
          <p:nvPr/>
        </p:nvSpPr>
        <p:spPr>
          <a:xfrm>
            <a:off x="548640" y="5029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F0731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/ 10</a:t>
            </a:r>
            <a:endParaRPr lang="en-US" sz="1100" dirty="0"/>
          </a:p>
        </p:txBody>
      </p:sp>
      <p:sp>
        <p:nvSpPr>
          <p:cNvPr id="3" name="label"/>
          <p:cNvSpPr txBox="1"/>
          <p:nvPr/>
        </p:nvSpPr>
        <p:spPr>
          <a:xfrm>
            <a:off x="20116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WHO, WHAT, AND WHY THIS ONE</a:t>
            </a:r>
            <a:endParaRPr lang="en-US" sz="1100" dirty="0"/>
          </a:p>
        </p:txBody>
      </p:sp>
      <p:sp>
        <p:nvSpPr>
          <p:cNvPr id="4" name="question"/>
          <p:cNvSpPr txBox="1"/>
          <p:nvPr/>
        </p:nvSpPr>
        <p:spPr>
          <a:xfrm>
            <a:off x="548640" y="96012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spc="-100" kern="0" dirty="0">
                <a:solidFill>
                  <a:srgbClr val="0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Who and what did I choose, and why?</a:t>
            </a:r>
            <a:endParaRPr lang="en-US" sz="3600" dirty="0"/>
          </a:p>
        </p:txBody>
      </p:sp>
      <p:sp>
        <p:nvSpPr>
          <p:cNvPr id="5" name="rule"/>
          <p:cNvSpPr/>
          <p:nvPr/>
        </p:nvSpPr>
        <p:spPr>
          <a:xfrm>
            <a:off x="548640" y="2240280"/>
            <a:ext cx="7498080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6" name="answer"/>
          <p:cNvSpPr/>
          <p:nvPr/>
        </p:nvSpPr>
        <p:spPr>
          <a:xfrm>
            <a:off x="548640" y="2468880"/>
            <a:ext cx="74980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answer, in your words.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Three to five bullets.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 number names the episode and its date.</a:t>
            </a:r>
            <a:endParaRPr lang="en-US" sz="1800" dirty="0"/>
          </a:p>
        </p:txBody>
      </p:sp>
      <p:sp>
        <p:nvSpPr>
          <p:cNvPr id="7" name="side card"/>
          <p:cNvSpPr/>
          <p:nvPr/>
        </p:nvSpPr>
        <p:spPr>
          <a:xfrm>
            <a:off x="8503920" y="960120"/>
            <a:ext cx="3136392" cy="5074920"/>
          </a:xfrm>
          <a:prstGeom prst="roundRect">
            <a:avLst>
              <a:gd name="adj" fmla="val 3499"/>
            </a:avLst>
          </a:prstGeom>
          <a:solidFill>
            <a:srgbClr val="FFFFFF"/>
          </a:solidFill>
          <a:ln w="9525">
            <a:solidFill>
              <a:srgbClr val="CDD3D7"/>
            </a:solidFill>
            <a:prstDash val="solid"/>
          </a:ln>
        </p:spPr>
      </p:sp>
      <p:sp>
        <p:nvSpPr>
          <p:cNvPr id="8" name="card label"/>
          <p:cNvSpPr txBox="1"/>
          <p:nvPr/>
        </p:nvSpPr>
        <p:spPr>
          <a:xfrm>
            <a:off x="8732520" y="11887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ONE NUMBER OR ONE PHOTO</a:t>
            </a:r>
            <a:endParaRPr lang="en-US" sz="900" dirty="0"/>
          </a:p>
        </p:txBody>
      </p:sp>
      <p:sp>
        <p:nvSpPr>
          <p:cNvPr id="9" name="card number"/>
          <p:cNvSpPr txBox="1"/>
          <p:nvPr/>
        </p:nvSpPr>
        <p:spPr>
          <a:xfrm>
            <a:off x="8732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spc="-200" kern="0" dirty="0">
                <a:solidFill>
                  <a:srgbClr val="F073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2005</a:t>
            </a:r>
            <a:endParaRPr lang="en-US" sz="6400" dirty="0"/>
          </a:p>
        </p:txBody>
      </p:sp>
      <p:sp>
        <p:nvSpPr>
          <p:cNvPr id="10" name="card caption"/>
          <p:cNvSpPr txBox="1"/>
          <p:nvPr/>
        </p:nvSpPr>
        <p:spPr>
          <a:xfrm>
            <a:off x="8732520" y="30175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year, the dollar figure, or the count that carries this answer; or swap the card for a photo</a:t>
            </a:r>
            <a:endParaRPr lang="en-US" sz="1300" dirty="0"/>
          </a:p>
        </p:txBody>
      </p:sp>
      <p:sp>
        <p:nvSpPr>
          <p:cNvPr id="11" name="rule"/>
          <p:cNvSpPr/>
          <p:nvPr/>
        </p:nvSpPr>
        <p:spPr>
          <a:xfrm>
            <a:off x="548640" y="6263640"/>
            <a:ext cx="11091672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12" name="footer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ETSY · HOW I BUILT THIS · JOUR 3270 JOURNAL 2</a:t>
            </a:r>
            <a:endParaRPr lang="en-US" sz="900" dirty="0"/>
          </a:p>
        </p:txBody>
      </p:sp>
      <p:sp>
        <p:nvSpPr>
          <p:cNvPr id="13" name="page number"/>
          <p:cNvSpPr txBox="1"/>
          <p:nvPr/>
        </p:nvSpPr>
        <p:spPr>
          <a:xfrm>
            <a:off x="10725912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unter"/>
          <p:cNvSpPr txBox="1"/>
          <p:nvPr/>
        </p:nvSpPr>
        <p:spPr>
          <a:xfrm>
            <a:off x="548640" y="5029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F0731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 / 10</a:t>
            </a:r>
            <a:endParaRPr lang="en-US" sz="1100" dirty="0"/>
          </a:p>
        </p:txBody>
      </p:sp>
      <p:sp>
        <p:nvSpPr>
          <p:cNvPr id="3" name="label"/>
          <p:cNvSpPr txBox="1"/>
          <p:nvPr/>
        </p:nvSpPr>
        <p:spPr>
          <a:xfrm>
            <a:off x="20116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THE START</a:t>
            </a:r>
            <a:endParaRPr lang="en-US" sz="1100" dirty="0"/>
          </a:p>
        </p:txBody>
      </p:sp>
      <p:sp>
        <p:nvSpPr>
          <p:cNvPr id="4" name="question"/>
          <p:cNvSpPr txBox="1"/>
          <p:nvPr/>
        </p:nvSpPr>
        <p:spPr>
          <a:xfrm>
            <a:off x="548640" y="96012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spc="-100" kern="0" dirty="0">
                <a:solidFill>
                  <a:srgbClr val="0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When and how did they start the business?</a:t>
            </a:r>
            <a:endParaRPr lang="en-US" sz="3600" dirty="0"/>
          </a:p>
        </p:txBody>
      </p:sp>
      <p:sp>
        <p:nvSpPr>
          <p:cNvPr id="5" name="rule"/>
          <p:cNvSpPr/>
          <p:nvPr/>
        </p:nvSpPr>
        <p:spPr>
          <a:xfrm>
            <a:off x="548640" y="2240280"/>
            <a:ext cx="7498080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6" name="answer"/>
          <p:cNvSpPr/>
          <p:nvPr/>
        </p:nvSpPr>
        <p:spPr>
          <a:xfrm>
            <a:off x="548640" y="2468880"/>
            <a:ext cx="74980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answer, in your words.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Three to five bullets.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 number names the episode and its date.</a:t>
            </a:r>
            <a:endParaRPr lang="en-US" sz="1800" dirty="0"/>
          </a:p>
        </p:txBody>
      </p:sp>
      <p:sp>
        <p:nvSpPr>
          <p:cNvPr id="7" name="side card"/>
          <p:cNvSpPr/>
          <p:nvPr/>
        </p:nvSpPr>
        <p:spPr>
          <a:xfrm>
            <a:off x="8503920" y="960120"/>
            <a:ext cx="3136392" cy="5074920"/>
          </a:xfrm>
          <a:prstGeom prst="roundRect">
            <a:avLst>
              <a:gd name="adj" fmla="val 3499"/>
            </a:avLst>
          </a:prstGeom>
          <a:solidFill>
            <a:srgbClr val="FFFFFF"/>
          </a:solidFill>
          <a:ln w="9525">
            <a:solidFill>
              <a:srgbClr val="CDD3D7"/>
            </a:solidFill>
            <a:prstDash val="solid"/>
          </a:ln>
        </p:spPr>
      </p:sp>
      <p:sp>
        <p:nvSpPr>
          <p:cNvPr id="8" name="card label"/>
          <p:cNvSpPr txBox="1"/>
          <p:nvPr/>
        </p:nvSpPr>
        <p:spPr>
          <a:xfrm>
            <a:off x="8732520" y="11887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ONE NUMBER OR ONE PHOTO</a:t>
            </a:r>
            <a:endParaRPr lang="en-US" sz="900" dirty="0"/>
          </a:p>
        </p:txBody>
      </p:sp>
      <p:sp>
        <p:nvSpPr>
          <p:cNvPr id="9" name="card number"/>
          <p:cNvSpPr txBox="1"/>
          <p:nvPr/>
        </p:nvSpPr>
        <p:spPr>
          <a:xfrm>
            <a:off x="8732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spc="-200" kern="0" dirty="0">
                <a:solidFill>
                  <a:srgbClr val="F073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2005</a:t>
            </a:r>
            <a:endParaRPr lang="en-US" sz="6400" dirty="0"/>
          </a:p>
        </p:txBody>
      </p:sp>
      <p:sp>
        <p:nvSpPr>
          <p:cNvPr id="10" name="card caption"/>
          <p:cNvSpPr txBox="1"/>
          <p:nvPr/>
        </p:nvSpPr>
        <p:spPr>
          <a:xfrm>
            <a:off x="8732520" y="30175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year, the dollar figure, or the count that carries this answer; or swap the card for a photo</a:t>
            </a:r>
            <a:endParaRPr lang="en-US" sz="1300" dirty="0"/>
          </a:p>
        </p:txBody>
      </p:sp>
      <p:sp>
        <p:nvSpPr>
          <p:cNvPr id="11" name="rule"/>
          <p:cNvSpPr/>
          <p:nvPr/>
        </p:nvSpPr>
        <p:spPr>
          <a:xfrm>
            <a:off x="548640" y="6263640"/>
            <a:ext cx="11091672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12" name="footer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ETSY · HOW I BUILT THIS · JOUR 3270 JOURNAL 2</a:t>
            </a:r>
            <a:endParaRPr lang="en-US" sz="900" dirty="0"/>
          </a:p>
        </p:txBody>
      </p:sp>
      <p:sp>
        <p:nvSpPr>
          <p:cNvPr id="13" name="page number"/>
          <p:cNvSpPr txBox="1"/>
          <p:nvPr/>
        </p:nvSpPr>
        <p:spPr>
          <a:xfrm>
            <a:off x="10725912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unter"/>
          <p:cNvSpPr txBox="1"/>
          <p:nvPr/>
        </p:nvSpPr>
        <p:spPr>
          <a:xfrm>
            <a:off x="548640" y="5029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F0731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 / 10</a:t>
            </a:r>
            <a:endParaRPr lang="en-US" sz="1100" dirty="0"/>
          </a:p>
        </p:txBody>
      </p:sp>
      <p:sp>
        <p:nvSpPr>
          <p:cNvPr id="3" name="label"/>
          <p:cNvSpPr txBox="1"/>
          <p:nvPr/>
        </p:nvSpPr>
        <p:spPr>
          <a:xfrm>
            <a:off x="20116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WHAT IT DOES</a:t>
            </a:r>
            <a:endParaRPr lang="en-US" sz="1100" dirty="0"/>
          </a:p>
        </p:txBody>
      </p:sp>
      <p:sp>
        <p:nvSpPr>
          <p:cNvPr id="4" name="question"/>
          <p:cNvSpPr txBox="1"/>
          <p:nvPr/>
        </p:nvSpPr>
        <p:spPr>
          <a:xfrm>
            <a:off x="548640" y="96012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spc="-100" kern="0" dirty="0">
                <a:solidFill>
                  <a:srgbClr val="0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does the company actually do?</a:t>
            </a:r>
            <a:endParaRPr lang="en-US" sz="3600" dirty="0"/>
          </a:p>
        </p:txBody>
      </p:sp>
      <p:sp>
        <p:nvSpPr>
          <p:cNvPr id="5" name="rule"/>
          <p:cNvSpPr/>
          <p:nvPr/>
        </p:nvSpPr>
        <p:spPr>
          <a:xfrm>
            <a:off x="548640" y="2240280"/>
            <a:ext cx="7498080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6" name="answer"/>
          <p:cNvSpPr/>
          <p:nvPr/>
        </p:nvSpPr>
        <p:spPr>
          <a:xfrm>
            <a:off x="548640" y="2468880"/>
            <a:ext cx="74980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answer, in your words.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Three to five bullets.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 number names the episode and its date.</a:t>
            </a:r>
            <a:endParaRPr lang="en-US" sz="1800" dirty="0"/>
          </a:p>
        </p:txBody>
      </p:sp>
      <p:sp>
        <p:nvSpPr>
          <p:cNvPr id="7" name="side card"/>
          <p:cNvSpPr/>
          <p:nvPr/>
        </p:nvSpPr>
        <p:spPr>
          <a:xfrm>
            <a:off x="8503920" y="960120"/>
            <a:ext cx="3136392" cy="5074920"/>
          </a:xfrm>
          <a:prstGeom prst="roundRect">
            <a:avLst>
              <a:gd name="adj" fmla="val 3499"/>
            </a:avLst>
          </a:prstGeom>
          <a:solidFill>
            <a:srgbClr val="FFFFFF"/>
          </a:solidFill>
          <a:ln w="9525">
            <a:solidFill>
              <a:srgbClr val="CDD3D7"/>
            </a:solidFill>
            <a:prstDash val="solid"/>
          </a:ln>
        </p:spPr>
      </p:sp>
      <p:sp>
        <p:nvSpPr>
          <p:cNvPr id="8" name="card label"/>
          <p:cNvSpPr txBox="1"/>
          <p:nvPr/>
        </p:nvSpPr>
        <p:spPr>
          <a:xfrm>
            <a:off x="8732520" y="11887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ONE NUMBER OR ONE PHOTO</a:t>
            </a:r>
            <a:endParaRPr lang="en-US" sz="900" dirty="0"/>
          </a:p>
        </p:txBody>
      </p:sp>
      <p:sp>
        <p:nvSpPr>
          <p:cNvPr id="9" name="card number"/>
          <p:cNvSpPr txBox="1"/>
          <p:nvPr/>
        </p:nvSpPr>
        <p:spPr>
          <a:xfrm>
            <a:off x="8732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spc="-200" kern="0" dirty="0">
                <a:solidFill>
                  <a:srgbClr val="F073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2005</a:t>
            </a:r>
            <a:endParaRPr lang="en-US" sz="6400" dirty="0"/>
          </a:p>
        </p:txBody>
      </p:sp>
      <p:sp>
        <p:nvSpPr>
          <p:cNvPr id="10" name="card caption"/>
          <p:cNvSpPr txBox="1"/>
          <p:nvPr/>
        </p:nvSpPr>
        <p:spPr>
          <a:xfrm>
            <a:off x="8732520" y="30175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year, the dollar figure, or the count that carries this answer; or swap the card for a photo</a:t>
            </a:r>
            <a:endParaRPr lang="en-US" sz="1300" dirty="0"/>
          </a:p>
        </p:txBody>
      </p:sp>
      <p:sp>
        <p:nvSpPr>
          <p:cNvPr id="11" name="rule"/>
          <p:cNvSpPr/>
          <p:nvPr/>
        </p:nvSpPr>
        <p:spPr>
          <a:xfrm>
            <a:off x="548640" y="6263640"/>
            <a:ext cx="11091672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12" name="footer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ETSY · HOW I BUILT THIS · JOUR 3270 JOURNAL 2</a:t>
            </a:r>
            <a:endParaRPr lang="en-US" sz="900" dirty="0"/>
          </a:p>
        </p:txBody>
      </p:sp>
      <p:sp>
        <p:nvSpPr>
          <p:cNvPr id="13" name="page number"/>
          <p:cNvSpPr txBox="1"/>
          <p:nvPr/>
        </p:nvSpPr>
        <p:spPr>
          <a:xfrm>
            <a:off x="10725912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unter"/>
          <p:cNvSpPr txBox="1"/>
          <p:nvPr/>
        </p:nvSpPr>
        <p:spPr>
          <a:xfrm>
            <a:off x="548640" y="5029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F0731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 / 10</a:t>
            </a:r>
            <a:endParaRPr lang="en-US" sz="1100" dirty="0"/>
          </a:p>
        </p:txBody>
      </p:sp>
      <p:sp>
        <p:nvSpPr>
          <p:cNvPr id="3" name="label"/>
          <p:cNvSpPr txBox="1"/>
          <p:nvPr/>
        </p:nvSpPr>
        <p:spPr>
          <a:xfrm>
            <a:off x="20116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THE CHALLENGES</a:t>
            </a:r>
            <a:endParaRPr lang="en-US" sz="1100" dirty="0"/>
          </a:p>
        </p:txBody>
      </p:sp>
      <p:sp>
        <p:nvSpPr>
          <p:cNvPr id="4" name="question"/>
          <p:cNvSpPr txBox="1"/>
          <p:nvPr/>
        </p:nvSpPr>
        <p:spPr>
          <a:xfrm>
            <a:off x="548640" y="96012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spc="-100" kern="0" dirty="0">
                <a:solidFill>
                  <a:srgbClr val="0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challenges have they experienced?</a:t>
            </a:r>
            <a:endParaRPr lang="en-US" sz="3600" dirty="0"/>
          </a:p>
        </p:txBody>
      </p:sp>
      <p:sp>
        <p:nvSpPr>
          <p:cNvPr id="5" name="rule"/>
          <p:cNvSpPr/>
          <p:nvPr/>
        </p:nvSpPr>
        <p:spPr>
          <a:xfrm>
            <a:off x="548640" y="2240280"/>
            <a:ext cx="7498080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6" name="answer"/>
          <p:cNvSpPr/>
          <p:nvPr/>
        </p:nvSpPr>
        <p:spPr>
          <a:xfrm>
            <a:off x="548640" y="2468880"/>
            <a:ext cx="74980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answer, in your words.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Three to five bullets.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 number names the episode and its date.</a:t>
            </a:r>
            <a:endParaRPr lang="en-US" sz="1800" dirty="0"/>
          </a:p>
        </p:txBody>
      </p:sp>
      <p:sp>
        <p:nvSpPr>
          <p:cNvPr id="7" name="side card"/>
          <p:cNvSpPr/>
          <p:nvPr/>
        </p:nvSpPr>
        <p:spPr>
          <a:xfrm>
            <a:off x="8503920" y="960120"/>
            <a:ext cx="3136392" cy="5074920"/>
          </a:xfrm>
          <a:prstGeom prst="roundRect">
            <a:avLst>
              <a:gd name="adj" fmla="val 3499"/>
            </a:avLst>
          </a:prstGeom>
          <a:solidFill>
            <a:srgbClr val="FFFFFF"/>
          </a:solidFill>
          <a:ln w="9525">
            <a:solidFill>
              <a:srgbClr val="CDD3D7"/>
            </a:solidFill>
            <a:prstDash val="solid"/>
          </a:ln>
        </p:spPr>
      </p:sp>
      <p:sp>
        <p:nvSpPr>
          <p:cNvPr id="8" name="card label"/>
          <p:cNvSpPr txBox="1"/>
          <p:nvPr/>
        </p:nvSpPr>
        <p:spPr>
          <a:xfrm>
            <a:off x="8732520" y="11887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ONE NUMBER OR ONE PHOTO</a:t>
            </a:r>
            <a:endParaRPr lang="en-US" sz="900" dirty="0"/>
          </a:p>
        </p:txBody>
      </p:sp>
      <p:sp>
        <p:nvSpPr>
          <p:cNvPr id="9" name="card number"/>
          <p:cNvSpPr txBox="1"/>
          <p:nvPr/>
        </p:nvSpPr>
        <p:spPr>
          <a:xfrm>
            <a:off x="8732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spc="-200" kern="0" dirty="0">
                <a:solidFill>
                  <a:srgbClr val="F073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2005</a:t>
            </a:r>
            <a:endParaRPr lang="en-US" sz="6400" dirty="0"/>
          </a:p>
        </p:txBody>
      </p:sp>
      <p:sp>
        <p:nvSpPr>
          <p:cNvPr id="10" name="card caption"/>
          <p:cNvSpPr txBox="1"/>
          <p:nvPr/>
        </p:nvSpPr>
        <p:spPr>
          <a:xfrm>
            <a:off x="8732520" y="30175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year, the dollar figure, or the count that carries this answer; or swap the card for a photo</a:t>
            </a:r>
            <a:endParaRPr lang="en-US" sz="1300" dirty="0"/>
          </a:p>
        </p:txBody>
      </p:sp>
      <p:sp>
        <p:nvSpPr>
          <p:cNvPr id="11" name="rule"/>
          <p:cNvSpPr/>
          <p:nvPr/>
        </p:nvSpPr>
        <p:spPr>
          <a:xfrm>
            <a:off x="548640" y="6263640"/>
            <a:ext cx="11091672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12" name="footer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ETSY · HOW I BUILT THIS · JOUR 3270 JOURNAL 2</a:t>
            </a:r>
            <a:endParaRPr lang="en-US" sz="900" dirty="0"/>
          </a:p>
        </p:txBody>
      </p:sp>
      <p:sp>
        <p:nvSpPr>
          <p:cNvPr id="13" name="page number"/>
          <p:cNvSpPr txBox="1"/>
          <p:nvPr/>
        </p:nvSpPr>
        <p:spPr>
          <a:xfrm>
            <a:off x="10725912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unter"/>
          <p:cNvSpPr txBox="1"/>
          <p:nvPr/>
        </p:nvSpPr>
        <p:spPr>
          <a:xfrm>
            <a:off x="548640" y="5029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F0731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 / 10</a:t>
            </a:r>
            <a:endParaRPr lang="en-US" sz="1100" dirty="0"/>
          </a:p>
        </p:txBody>
      </p:sp>
      <p:sp>
        <p:nvSpPr>
          <p:cNvPr id="3" name="label"/>
          <p:cNvSpPr txBox="1"/>
          <p:nvPr/>
        </p:nvSpPr>
        <p:spPr>
          <a:xfrm>
            <a:off x="20116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THE MONEY</a:t>
            </a:r>
            <a:endParaRPr lang="en-US" sz="1100" dirty="0"/>
          </a:p>
        </p:txBody>
      </p:sp>
      <p:sp>
        <p:nvSpPr>
          <p:cNvPr id="4" name="question"/>
          <p:cNvSpPr txBox="1"/>
          <p:nvPr/>
        </p:nvSpPr>
        <p:spPr>
          <a:xfrm>
            <a:off x="548640" y="96012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spc="-100" kern="0" dirty="0">
                <a:solidFill>
                  <a:srgbClr val="0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Where did the start-up money come from?</a:t>
            </a:r>
            <a:endParaRPr lang="en-US" sz="3600" dirty="0"/>
          </a:p>
        </p:txBody>
      </p:sp>
      <p:sp>
        <p:nvSpPr>
          <p:cNvPr id="5" name="rule"/>
          <p:cNvSpPr/>
          <p:nvPr/>
        </p:nvSpPr>
        <p:spPr>
          <a:xfrm>
            <a:off x="548640" y="2240280"/>
            <a:ext cx="7498080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6" name="answer"/>
          <p:cNvSpPr/>
          <p:nvPr/>
        </p:nvSpPr>
        <p:spPr>
          <a:xfrm>
            <a:off x="548640" y="2468880"/>
            <a:ext cx="74980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answer, in your words.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Three to five bullets.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 number names the episode and its date.</a:t>
            </a:r>
            <a:endParaRPr lang="en-US" sz="1800" dirty="0"/>
          </a:p>
        </p:txBody>
      </p:sp>
      <p:sp>
        <p:nvSpPr>
          <p:cNvPr id="7" name="side card"/>
          <p:cNvSpPr/>
          <p:nvPr/>
        </p:nvSpPr>
        <p:spPr>
          <a:xfrm>
            <a:off x="8503920" y="960120"/>
            <a:ext cx="3136392" cy="5074920"/>
          </a:xfrm>
          <a:prstGeom prst="roundRect">
            <a:avLst>
              <a:gd name="adj" fmla="val 3499"/>
            </a:avLst>
          </a:prstGeom>
          <a:solidFill>
            <a:srgbClr val="FFFFFF"/>
          </a:solidFill>
          <a:ln w="9525">
            <a:solidFill>
              <a:srgbClr val="CDD3D7"/>
            </a:solidFill>
            <a:prstDash val="solid"/>
          </a:ln>
        </p:spPr>
      </p:sp>
      <p:sp>
        <p:nvSpPr>
          <p:cNvPr id="8" name="card label"/>
          <p:cNvSpPr txBox="1"/>
          <p:nvPr/>
        </p:nvSpPr>
        <p:spPr>
          <a:xfrm>
            <a:off x="8732520" y="11887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ONE NUMBER OR ONE PHOTO</a:t>
            </a:r>
            <a:endParaRPr lang="en-US" sz="900" dirty="0"/>
          </a:p>
        </p:txBody>
      </p:sp>
      <p:sp>
        <p:nvSpPr>
          <p:cNvPr id="9" name="card number"/>
          <p:cNvSpPr txBox="1"/>
          <p:nvPr/>
        </p:nvSpPr>
        <p:spPr>
          <a:xfrm>
            <a:off x="8732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spc="-200" kern="0" dirty="0">
                <a:solidFill>
                  <a:srgbClr val="F073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2005</a:t>
            </a:r>
            <a:endParaRPr lang="en-US" sz="6400" dirty="0"/>
          </a:p>
        </p:txBody>
      </p:sp>
      <p:sp>
        <p:nvSpPr>
          <p:cNvPr id="10" name="card caption"/>
          <p:cNvSpPr txBox="1"/>
          <p:nvPr/>
        </p:nvSpPr>
        <p:spPr>
          <a:xfrm>
            <a:off x="8732520" y="30175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year, the dollar figure, or the count that carries this answer; or swap the card for a photo</a:t>
            </a:r>
            <a:endParaRPr lang="en-US" sz="1300" dirty="0"/>
          </a:p>
        </p:txBody>
      </p:sp>
      <p:sp>
        <p:nvSpPr>
          <p:cNvPr id="11" name="rule"/>
          <p:cNvSpPr/>
          <p:nvPr/>
        </p:nvSpPr>
        <p:spPr>
          <a:xfrm>
            <a:off x="548640" y="6263640"/>
            <a:ext cx="11091672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12" name="footer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ETSY · HOW I BUILT THIS · JOUR 3270 JOURNAL 2</a:t>
            </a:r>
            <a:endParaRPr lang="en-US" sz="900" dirty="0"/>
          </a:p>
        </p:txBody>
      </p:sp>
      <p:sp>
        <p:nvSpPr>
          <p:cNvPr id="13" name="page number"/>
          <p:cNvSpPr txBox="1"/>
          <p:nvPr/>
        </p:nvSpPr>
        <p:spPr>
          <a:xfrm>
            <a:off x="10725912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unter"/>
          <p:cNvSpPr txBox="1"/>
          <p:nvPr/>
        </p:nvSpPr>
        <p:spPr>
          <a:xfrm>
            <a:off x="548640" y="5029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F0731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 / 10</a:t>
            </a:r>
            <a:endParaRPr lang="en-US" sz="1100" dirty="0"/>
          </a:p>
        </p:txBody>
      </p:sp>
      <p:sp>
        <p:nvSpPr>
          <p:cNvPr id="3" name="label"/>
          <p:cNvSpPr txBox="1"/>
          <p:nvPr/>
        </p:nvSpPr>
        <p:spPr>
          <a:xfrm>
            <a:off x="20116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 TYPICAL DAY</a:t>
            </a:r>
            <a:endParaRPr lang="en-US" sz="1100" dirty="0"/>
          </a:p>
        </p:txBody>
      </p:sp>
      <p:sp>
        <p:nvSpPr>
          <p:cNvPr id="4" name="question"/>
          <p:cNvSpPr txBox="1"/>
          <p:nvPr/>
        </p:nvSpPr>
        <p:spPr>
          <a:xfrm>
            <a:off x="548640" y="96012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spc="-100" kern="0" dirty="0">
                <a:solidFill>
                  <a:srgbClr val="0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is a typical day like for the founder?</a:t>
            </a:r>
            <a:endParaRPr lang="en-US" sz="3600" dirty="0"/>
          </a:p>
        </p:txBody>
      </p:sp>
      <p:sp>
        <p:nvSpPr>
          <p:cNvPr id="5" name="rule"/>
          <p:cNvSpPr/>
          <p:nvPr/>
        </p:nvSpPr>
        <p:spPr>
          <a:xfrm>
            <a:off x="548640" y="2240280"/>
            <a:ext cx="7498080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6" name="answer"/>
          <p:cNvSpPr/>
          <p:nvPr/>
        </p:nvSpPr>
        <p:spPr>
          <a:xfrm>
            <a:off x="548640" y="2468880"/>
            <a:ext cx="74980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answer, in your words.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Three to five bullets.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 number names the episode and its date.</a:t>
            </a:r>
            <a:endParaRPr lang="en-US" sz="1800" dirty="0"/>
          </a:p>
        </p:txBody>
      </p:sp>
      <p:sp>
        <p:nvSpPr>
          <p:cNvPr id="7" name="side card"/>
          <p:cNvSpPr/>
          <p:nvPr/>
        </p:nvSpPr>
        <p:spPr>
          <a:xfrm>
            <a:off x="8503920" y="960120"/>
            <a:ext cx="3136392" cy="5074920"/>
          </a:xfrm>
          <a:prstGeom prst="roundRect">
            <a:avLst>
              <a:gd name="adj" fmla="val 3499"/>
            </a:avLst>
          </a:prstGeom>
          <a:solidFill>
            <a:srgbClr val="FFFFFF"/>
          </a:solidFill>
          <a:ln w="9525">
            <a:solidFill>
              <a:srgbClr val="CDD3D7"/>
            </a:solidFill>
            <a:prstDash val="solid"/>
          </a:ln>
        </p:spPr>
      </p:sp>
      <p:sp>
        <p:nvSpPr>
          <p:cNvPr id="8" name="card label"/>
          <p:cNvSpPr txBox="1"/>
          <p:nvPr/>
        </p:nvSpPr>
        <p:spPr>
          <a:xfrm>
            <a:off x="8732520" y="11887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ONE NUMBER OR ONE PHOTO</a:t>
            </a:r>
            <a:endParaRPr lang="en-US" sz="900" dirty="0"/>
          </a:p>
        </p:txBody>
      </p:sp>
      <p:sp>
        <p:nvSpPr>
          <p:cNvPr id="9" name="card number"/>
          <p:cNvSpPr txBox="1"/>
          <p:nvPr/>
        </p:nvSpPr>
        <p:spPr>
          <a:xfrm>
            <a:off x="8732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spc="-200" kern="0" dirty="0">
                <a:solidFill>
                  <a:srgbClr val="F073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2005</a:t>
            </a:r>
            <a:endParaRPr lang="en-US" sz="6400" dirty="0"/>
          </a:p>
        </p:txBody>
      </p:sp>
      <p:sp>
        <p:nvSpPr>
          <p:cNvPr id="10" name="card caption"/>
          <p:cNvSpPr txBox="1"/>
          <p:nvPr/>
        </p:nvSpPr>
        <p:spPr>
          <a:xfrm>
            <a:off x="8732520" y="30175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year, the dollar figure, or the count that carries this answer; or swap the card for a photo</a:t>
            </a:r>
            <a:endParaRPr lang="en-US" sz="1300" dirty="0"/>
          </a:p>
        </p:txBody>
      </p:sp>
      <p:sp>
        <p:nvSpPr>
          <p:cNvPr id="11" name="rule"/>
          <p:cNvSpPr/>
          <p:nvPr/>
        </p:nvSpPr>
        <p:spPr>
          <a:xfrm>
            <a:off x="548640" y="6263640"/>
            <a:ext cx="11091672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12" name="footer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ETSY · HOW I BUILT THIS · JOUR 3270 JOURNAL 2</a:t>
            </a:r>
            <a:endParaRPr lang="en-US" sz="900" dirty="0"/>
          </a:p>
        </p:txBody>
      </p:sp>
      <p:sp>
        <p:nvSpPr>
          <p:cNvPr id="13" name="page number"/>
          <p:cNvSpPr txBox="1"/>
          <p:nvPr/>
        </p:nvSpPr>
        <p:spPr>
          <a:xfrm>
            <a:off x="10725912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unter"/>
          <p:cNvSpPr txBox="1"/>
          <p:nvPr/>
        </p:nvSpPr>
        <p:spPr>
          <a:xfrm>
            <a:off x="548640" y="5029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F0731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 / 10</a:t>
            </a:r>
            <a:endParaRPr lang="en-US" sz="1100" dirty="0"/>
          </a:p>
        </p:txBody>
      </p:sp>
      <p:sp>
        <p:nvSpPr>
          <p:cNvPr id="3" name="label"/>
          <p:cNvSpPr txBox="1"/>
          <p:nvPr/>
        </p:nvSpPr>
        <p:spPr>
          <a:xfrm>
            <a:off x="20116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THE WHY</a:t>
            </a:r>
            <a:endParaRPr lang="en-US" sz="1100" dirty="0"/>
          </a:p>
        </p:txBody>
      </p:sp>
      <p:sp>
        <p:nvSpPr>
          <p:cNvPr id="4" name="question"/>
          <p:cNvSpPr txBox="1"/>
          <p:nvPr/>
        </p:nvSpPr>
        <p:spPr>
          <a:xfrm>
            <a:off x="548640" y="96012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spc="-100" kern="0" dirty="0">
                <a:solidFill>
                  <a:srgbClr val="0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Why do they do this?</a:t>
            </a:r>
            <a:endParaRPr lang="en-US" sz="3600" dirty="0"/>
          </a:p>
        </p:txBody>
      </p:sp>
      <p:sp>
        <p:nvSpPr>
          <p:cNvPr id="5" name="rule"/>
          <p:cNvSpPr/>
          <p:nvPr/>
        </p:nvSpPr>
        <p:spPr>
          <a:xfrm>
            <a:off x="548640" y="2240280"/>
            <a:ext cx="7498080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6" name="answer"/>
          <p:cNvSpPr/>
          <p:nvPr/>
        </p:nvSpPr>
        <p:spPr>
          <a:xfrm>
            <a:off x="548640" y="2468880"/>
            <a:ext cx="74980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answer, in your words.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Three to five bullets.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 number names the episode and its date.</a:t>
            </a:r>
            <a:endParaRPr lang="en-US" sz="1800" dirty="0"/>
          </a:p>
        </p:txBody>
      </p:sp>
      <p:sp>
        <p:nvSpPr>
          <p:cNvPr id="7" name="side card"/>
          <p:cNvSpPr/>
          <p:nvPr/>
        </p:nvSpPr>
        <p:spPr>
          <a:xfrm>
            <a:off x="8503920" y="960120"/>
            <a:ext cx="3136392" cy="5074920"/>
          </a:xfrm>
          <a:prstGeom prst="roundRect">
            <a:avLst>
              <a:gd name="adj" fmla="val 3499"/>
            </a:avLst>
          </a:prstGeom>
          <a:solidFill>
            <a:srgbClr val="FFFFFF"/>
          </a:solidFill>
          <a:ln w="9525">
            <a:solidFill>
              <a:srgbClr val="CDD3D7"/>
            </a:solidFill>
            <a:prstDash val="solid"/>
          </a:ln>
        </p:spPr>
      </p:sp>
      <p:sp>
        <p:nvSpPr>
          <p:cNvPr id="8" name="card label"/>
          <p:cNvSpPr txBox="1"/>
          <p:nvPr/>
        </p:nvSpPr>
        <p:spPr>
          <a:xfrm>
            <a:off x="8732520" y="11887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ONE NUMBER OR ONE PHOTO</a:t>
            </a:r>
            <a:endParaRPr lang="en-US" sz="900" dirty="0"/>
          </a:p>
        </p:txBody>
      </p:sp>
      <p:sp>
        <p:nvSpPr>
          <p:cNvPr id="9" name="card number"/>
          <p:cNvSpPr txBox="1"/>
          <p:nvPr/>
        </p:nvSpPr>
        <p:spPr>
          <a:xfrm>
            <a:off x="8732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spc="-200" kern="0" dirty="0">
                <a:solidFill>
                  <a:srgbClr val="F073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2005</a:t>
            </a:r>
            <a:endParaRPr lang="en-US" sz="6400" dirty="0"/>
          </a:p>
        </p:txBody>
      </p:sp>
      <p:sp>
        <p:nvSpPr>
          <p:cNvPr id="10" name="card caption"/>
          <p:cNvSpPr txBox="1"/>
          <p:nvPr/>
        </p:nvSpPr>
        <p:spPr>
          <a:xfrm>
            <a:off x="8732520" y="30175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year, the dollar figure, or the count that carries this answer; or swap the card for a photo</a:t>
            </a:r>
            <a:endParaRPr lang="en-US" sz="1300" dirty="0"/>
          </a:p>
        </p:txBody>
      </p:sp>
      <p:sp>
        <p:nvSpPr>
          <p:cNvPr id="11" name="rule"/>
          <p:cNvSpPr/>
          <p:nvPr/>
        </p:nvSpPr>
        <p:spPr>
          <a:xfrm>
            <a:off x="548640" y="6263640"/>
            <a:ext cx="11091672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12" name="footer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ETSY · HOW I BUILT THIS · JOUR 3270 JOURNAL 2</a:t>
            </a:r>
            <a:endParaRPr lang="en-US" sz="900" dirty="0"/>
          </a:p>
        </p:txBody>
      </p:sp>
      <p:sp>
        <p:nvSpPr>
          <p:cNvPr id="13" name="page number"/>
          <p:cNvSpPr txBox="1"/>
          <p:nvPr/>
        </p:nvSpPr>
        <p:spPr>
          <a:xfrm>
            <a:off x="10725912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unter"/>
          <p:cNvSpPr txBox="1"/>
          <p:nvPr/>
        </p:nvSpPr>
        <p:spPr>
          <a:xfrm>
            <a:off x="548640" y="5029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F0731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 / 10</a:t>
            </a:r>
            <a:endParaRPr lang="en-US" sz="1100" dirty="0"/>
          </a:p>
        </p:txBody>
      </p:sp>
      <p:sp>
        <p:nvSpPr>
          <p:cNvPr id="3" name="label"/>
          <p:cNvSpPr txBox="1"/>
          <p:nvPr/>
        </p:nvSpPr>
        <p:spPr>
          <a:xfrm>
            <a:off x="20116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THE GOAL</a:t>
            </a:r>
            <a:endParaRPr lang="en-US" sz="1100" dirty="0"/>
          </a:p>
        </p:txBody>
      </p:sp>
      <p:sp>
        <p:nvSpPr>
          <p:cNvPr id="4" name="question"/>
          <p:cNvSpPr txBox="1"/>
          <p:nvPr/>
        </p:nvSpPr>
        <p:spPr>
          <a:xfrm>
            <a:off x="548640" y="96012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spc="-100" kern="0" dirty="0">
                <a:solidFill>
                  <a:srgbClr val="0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is their goal?</a:t>
            </a:r>
            <a:endParaRPr lang="en-US" sz="3600" dirty="0"/>
          </a:p>
        </p:txBody>
      </p:sp>
      <p:sp>
        <p:nvSpPr>
          <p:cNvPr id="5" name="rule"/>
          <p:cNvSpPr/>
          <p:nvPr/>
        </p:nvSpPr>
        <p:spPr>
          <a:xfrm>
            <a:off x="548640" y="2240280"/>
            <a:ext cx="7498080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6" name="answer"/>
          <p:cNvSpPr/>
          <p:nvPr/>
        </p:nvSpPr>
        <p:spPr>
          <a:xfrm>
            <a:off x="548640" y="2468880"/>
            <a:ext cx="74980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answer, in your words.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Three to five bullets.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 number names the episode and its date.</a:t>
            </a:r>
            <a:endParaRPr lang="en-US" sz="1800" dirty="0"/>
          </a:p>
        </p:txBody>
      </p:sp>
      <p:sp>
        <p:nvSpPr>
          <p:cNvPr id="7" name="side card"/>
          <p:cNvSpPr/>
          <p:nvPr/>
        </p:nvSpPr>
        <p:spPr>
          <a:xfrm>
            <a:off x="8503920" y="960120"/>
            <a:ext cx="3136392" cy="5074920"/>
          </a:xfrm>
          <a:prstGeom prst="roundRect">
            <a:avLst>
              <a:gd name="adj" fmla="val 3499"/>
            </a:avLst>
          </a:prstGeom>
          <a:solidFill>
            <a:srgbClr val="FFFFFF"/>
          </a:solidFill>
          <a:ln w="9525">
            <a:solidFill>
              <a:srgbClr val="CDD3D7"/>
            </a:solidFill>
            <a:prstDash val="solid"/>
          </a:ln>
        </p:spPr>
      </p:sp>
      <p:sp>
        <p:nvSpPr>
          <p:cNvPr id="8" name="card label"/>
          <p:cNvSpPr txBox="1"/>
          <p:nvPr/>
        </p:nvSpPr>
        <p:spPr>
          <a:xfrm>
            <a:off x="8732520" y="11887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ONE NUMBER OR ONE PHOTO</a:t>
            </a:r>
            <a:endParaRPr lang="en-US" sz="900" dirty="0"/>
          </a:p>
        </p:txBody>
      </p:sp>
      <p:sp>
        <p:nvSpPr>
          <p:cNvPr id="9" name="card number"/>
          <p:cNvSpPr txBox="1"/>
          <p:nvPr/>
        </p:nvSpPr>
        <p:spPr>
          <a:xfrm>
            <a:off x="8732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spc="-200" kern="0" dirty="0">
                <a:solidFill>
                  <a:srgbClr val="F073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2005</a:t>
            </a:r>
            <a:endParaRPr lang="en-US" sz="6400" dirty="0"/>
          </a:p>
        </p:txBody>
      </p:sp>
      <p:sp>
        <p:nvSpPr>
          <p:cNvPr id="10" name="card caption"/>
          <p:cNvSpPr txBox="1"/>
          <p:nvPr/>
        </p:nvSpPr>
        <p:spPr>
          <a:xfrm>
            <a:off x="8732520" y="30175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year, the dollar figure, or the count that carries this answer; or swap the card for a photo</a:t>
            </a:r>
            <a:endParaRPr lang="en-US" sz="1300" dirty="0"/>
          </a:p>
        </p:txBody>
      </p:sp>
      <p:sp>
        <p:nvSpPr>
          <p:cNvPr id="11" name="rule"/>
          <p:cNvSpPr/>
          <p:nvPr/>
        </p:nvSpPr>
        <p:spPr>
          <a:xfrm>
            <a:off x="548640" y="6263640"/>
            <a:ext cx="11091672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12" name="footer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ETSY · HOW I BUILT THIS · JOUR 3270 JOURNAL 2</a:t>
            </a:r>
            <a:endParaRPr lang="en-US" sz="900" dirty="0"/>
          </a:p>
        </p:txBody>
      </p:sp>
      <p:sp>
        <p:nvSpPr>
          <p:cNvPr id="13" name="page number"/>
          <p:cNvSpPr txBox="1"/>
          <p:nvPr/>
        </p:nvSpPr>
        <p:spPr>
          <a:xfrm>
            <a:off x="10725912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unter"/>
          <p:cNvSpPr txBox="1"/>
          <p:nvPr/>
        </p:nvSpPr>
        <p:spPr>
          <a:xfrm>
            <a:off x="548640" y="5029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F0731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09 / 10</a:t>
            </a:r>
            <a:endParaRPr lang="en-US" sz="1100" dirty="0"/>
          </a:p>
        </p:txBody>
      </p:sp>
      <p:sp>
        <p:nvSpPr>
          <p:cNvPr id="3" name="label"/>
          <p:cNvSpPr txBox="1"/>
          <p:nvPr/>
        </p:nvSpPr>
        <p:spPr>
          <a:xfrm>
            <a:off x="20116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WHAT MAKES THEM UNIQUE</a:t>
            </a:r>
            <a:endParaRPr lang="en-US" sz="1100" dirty="0"/>
          </a:p>
        </p:txBody>
      </p:sp>
      <p:sp>
        <p:nvSpPr>
          <p:cNvPr id="4" name="question"/>
          <p:cNvSpPr txBox="1"/>
          <p:nvPr/>
        </p:nvSpPr>
        <p:spPr>
          <a:xfrm>
            <a:off x="548640" y="96012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spc="-100" kern="0" dirty="0">
                <a:solidFill>
                  <a:srgbClr val="0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makes them different?</a:t>
            </a:r>
            <a:endParaRPr lang="en-US" sz="3600" dirty="0"/>
          </a:p>
        </p:txBody>
      </p:sp>
      <p:sp>
        <p:nvSpPr>
          <p:cNvPr id="5" name="rule"/>
          <p:cNvSpPr/>
          <p:nvPr/>
        </p:nvSpPr>
        <p:spPr>
          <a:xfrm>
            <a:off x="548640" y="2240280"/>
            <a:ext cx="7498080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6" name="answer"/>
          <p:cNvSpPr/>
          <p:nvPr/>
        </p:nvSpPr>
        <p:spPr>
          <a:xfrm>
            <a:off x="548640" y="2468880"/>
            <a:ext cx="74980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answer, in your words.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Three to five bullets.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 number names the episode and its date.</a:t>
            </a:r>
            <a:endParaRPr lang="en-US" sz="1800" dirty="0"/>
          </a:p>
        </p:txBody>
      </p:sp>
      <p:sp>
        <p:nvSpPr>
          <p:cNvPr id="7" name="side card"/>
          <p:cNvSpPr/>
          <p:nvPr/>
        </p:nvSpPr>
        <p:spPr>
          <a:xfrm>
            <a:off x="8503920" y="960120"/>
            <a:ext cx="3136392" cy="5074920"/>
          </a:xfrm>
          <a:prstGeom prst="roundRect">
            <a:avLst>
              <a:gd name="adj" fmla="val 3499"/>
            </a:avLst>
          </a:prstGeom>
          <a:solidFill>
            <a:srgbClr val="FFFFFF"/>
          </a:solidFill>
          <a:ln w="9525">
            <a:solidFill>
              <a:srgbClr val="CDD3D7"/>
            </a:solidFill>
            <a:prstDash val="solid"/>
          </a:ln>
        </p:spPr>
      </p:sp>
      <p:sp>
        <p:nvSpPr>
          <p:cNvPr id="8" name="card label"/>
          <p:cNvSpPr txBox="1"/>
          <p:nvPr/>
        </p:nvSpPr>
        <p:spPr>
          <a:xfrm>
            <a:off x="8732520" y="11887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ONE NUMBER OR ONE PHOTO</a:t>
            </a:r>
            <a:endParaRPr lang="en-US" sz="900" dirty="0"/>
          </a:p>
        </p:txBody>
      </p:sp>
      <p:sp>
        <p:nvSpPr>
          <p:cNvPr id="9" name="card number"/>
          <p:cNvSpPr txBox="1"/>
          <p:nvPr/>
        </p:nvSpPr>
        <p:spPr>
          <a:xfrm>
            <a:off x="8732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spc="-200" kern="0" dirty="0">
                <a:solidFill>
                  <a:srgbClr val="F073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2005</a:t>
            </a:r>
            <a:endParaRPr lang="en-US" sz="6400" dirty="0"/>
          </a:p>
        </p:txBody>
      </p:sp>
      <p:sp>
        <p:nvSpPr>
          <p:cNvPr id="10" name="card caption"/>
          <p:cNvSpPr txBox="1"/>
          <p:nvPr/>
        </p:nvSpPr>
        <p:spPr>
          <a:xfrm>
            <a:off x="8732520" y="30175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year, the dollar figure, or the count that carries this answer; or swap the card for a photo</a:t>
            </a:r>
            <a:endParaRPr lang="en-US" sz="1300" dirty="0"/>
          </a:p>
        </p:txBody>
      </p:sp>
      <p:sp>
        <p:nvSpPr>
          <p:cNvPr id="11" name="rule"/>
          <p:cNvSpPr/>
          <p:nvPr/>
        </p:nvSpPr>
        <p:spPr>
          <a:xfrm>
            <a:off x="548640" y="6263640"/>
            <a:ext cx="11091672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12" name="footer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ETSY · HOW I BUILT THIS · JOUR 3270 JOURNAL 2</a:t>
            </a:r>
            <a:endParaRPr lang="en-US" sz="900" dirty="0"/>
          </a:p>
        </p:txBody>
      </p:sp>
      <p:sp>
        <p:nvSpPr>
          <p:cNvPr id="13" name="page number"/>
          <p:cNvSpPr txBox="1"/>
          <p:nvPr/>
        </p:nvSpPr>
        <p:spPr>
          <a:xfrm>
            <a:off x="10725912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9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unter"/>
          <p:cNvSpPr txBox="1"/>
          <p:nvPr/>
        </p:nvSpPr>
        <p:spPr>
          <a:xfrm>
            <a:off x="548640" y="5029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F0731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10 / 10</a:t>
            </a:r>
            <a:endParaRPr lang="en-US" sz="1100" dirty="0"/>
          </a:p>
        </p:txBody>
      </p:sp>
      <p:sp>
        <p:nvSpPr>
          <p:cNvPr id="3" name="label"/>
          <p:cNvSpPr txBox="1"/>
          <p:nvPr/>
        </p:nvSpPr>
        <p:spPr>
          <a:xfrm>
            <a:off x="2011680" y="5029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THE COMPETITION</a:t>
            </a:r>
            <a:endParaRPr lang="en-US" sz="1100" dirty="0"/>
          </a:p>
        </p:txBody>
      </p:sp>
      <p:sp>
        <p:nvSpPr>
          <p:cNvPr id="4" name="question"/>
          <p:cNvSpPr txBox="1"/>
          <p:nvPr/>
        </p:nvSpPr>
        <p:spPr>
          <a:xfrm>
            <a:off x="548640" y="960120"/>
            <a:ext cx="7498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spc="-100" kern="0" dirty="0">
                <a:solidFill>
                  <a:srgbClr val="0F2A44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Who do they compete with?</a:t>
            </a:r>
            <a:endParaRPr lang="en-US" sz="3600" dirty="0"/>
          </a:p>
        </p:txBody>
      </p:sp>
      <p:sp>
        <p:nvSpPr>
          <p:cNvPr id="5" name="rule"/>
          <p:cNvSpPr/>
          <p:nvPr/>
        </p:nvSpPr>
        <p:spPr>
          <a:xfrm>
            <a:off x="548640" y="2240280"/>
            <a:ext cx="7498080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6" name="answer"/>
          <p:cNvSpPr/>
          <p:nvPr/>
        </p:nvSpPr>
        <p:spPr>
          <a:xfrm>
            <a:off x="548640" y="2468880"/>
            <a:ext cx="74980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Your answer, in your words.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Three to five bullets.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800" i="1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Every number names the episode and its date.</a:t>
            </a:r>
            <a:endParaRPr lang="en-US" sz="1800" dirty="0"/>
          </a:p>
        </p:txBody>
      </p:sp>
      <p:sp>
        <p:nvSpPr>
          <p:cNvPr id="7" name="side card"/>
          <p:cNvSpPr/>
          <p:nvPr/>
        </p:nvSpPr>
        <p:spPr>
          <a:xfrm>
            <a:off x="8503920" y="960120"/>
            <a:ext cx="3136392" cy="5074920"/>
          </a:xfrm>
          <a:prstGeom prst="roundRect">
            <a:avLst>
              <a:gd name="adj" fmla="val 3499"/>
            </a:avLst>
          </a:prstGeom>
          <a:solidFill>
            <a:srgbClr val="FFFFFF"/>
          </a:solidFill>
          <a:ln w="9525">
            <a:solidFill>
              <a:srgbClr val="CDD3D7"/>
            </a:solidFill>
            <a:prstDash val="solid"/>
          </a:ln>
        </p:spPr>
      </p:sp>
      <p:sp>
        <p:nvSpPr>
          <p:cNvPr id="8" name="card label"/>
          <p:cNvSpPr txBox="1"/>
          <p:nvPr/>
        </p:nvSpPr>
        <p:spPr>
          <a:xfrm>
            <a:off x="8732520" y="11887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ONE NUMBER OR ONE PHOTO</a:t>
            </a:r>
            <a:endParaRPr lang="en-US" sz="900" dirty="0"/>
          </a:p>
        </p:txBody>
      </p:sp>
      <p:sp>
        <p:nvSpPr>
          <p:cNvPr id="9" name="card number"/>
          <p:cNvSpPr txBox="1"/>
          <p:nvPr/>
        </p:nvSpPr>
        <p:spPr>
          <a:xfrm>
            <a:off x="8732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spc="-200" kern="0" dirty="0">
                <a:solidFill>
                  <a:srgbClr val="F0731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2005</a:t>
            </a:r>
            <a:endParaRPr lang="en-US" sz="6400" dirty="0"/>
          </a:p>
        </p:txBody>
      </p:sp>
      <p:sp>
        <p:nvSpPr>
          <p:cNvPr id="10" name="card caption"/>
          <p:cNvSpPr txBox="1"/>
          <p:nvPr/>
        </p:nvSpPr>
        <p:spPr>
          <a:xfrm>
            <a:off x="8732520" y="301752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626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the year, the dollar figure, or the count that carries this answer; or swap the card for a photo</a:t>
            </a:r>
            <a:endParaRPr lang="en-US" sz="1300" dirty="0"/>
          </a:p>
        </p:txBody>
      </p:sp>
      <p:sp>
        <p:nvSpPr>
          <p:cNvPr id="11" name="rule"/>
          <p:cNvSpPr/>
          <p:nvPr/>
        </p:nvSpPr>
        <p:spPr>
          <a:xfrm>
            <a:off x="548640" y="6263640"/>
            <a:ext cx="11091672" cy="27432"/>
          </a:xfrm>
          <a:prstGeom prst="rect">
            <a:avLst/>
          </a:prstGeom>
          <a:solidFill>
            <a:srgbClr val="CDD3D7"/>
          </a:solidFill>
          <a:ln w="12700">
            <a:solidFill>
              <a:srgbClr val="CDD3D7"/>
            </a:solidFill>
            <a:prstDash val="solid"/>
          </a:ln>
        </p:spPr>
      </p:sp>
      <p:sp>
        <p:nvSpPr>
          <p:cNvPr id="12" name="footer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ETSY · HOW I BUILT THIS · JOUR 3270 JOURNAL 2</a:t>
            </a:r>
            <a:endParaRPr lang="en-US" sz="900" dirty="0"/>
          </a:p>
        </p:txBody>
      </p:sp>
      <p:sp>
        <p:nvSpPr>
          <p:cNvPr id="13" name="page number"/>
          <p:cNvSpPr txBox="1"/>
          <p:nvPr/>
        </p:nvSpPr>
        <p:spPr>
          <a:xfrm>
            <a:off x="10725912" y="63550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26D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2A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54864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F0731F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THE TAKEAWAY</a:t>
            </a:r>
            <a:endParaRPr lang="en-US" sz="1100" dirty="0"/>
          </a:p>
        </p:txBody>
      </p:sp>
      <p:sp>
        <p:nvSpPr>
          <p:cNvPr id="3" name="title"/>
          <p:cNvSpPr txBox="1"/>
          <p:nvPr/>
        </p:nvSpPr>
        <p:spPr>
          <a:xfrm>
            <a:off x="548640" y="960120"/>
            <a:ext cx="10058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spc="-100" kern="0" dirty="0">
                <a:solidFill>
                  <a:srgbClr val="F8F9F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What I'm taking from Rob Kalin into my own idea.</a:t>
            </a:r>
            <a:endParaRPr lang="en-US" sz="4000" dirty="0"/>
          </a:p>
        </p:txBody>
      </p:sp>
      <p:sp>
        <p:nvSpPr>
          <p:cNvPr id="4" name="answer"/>
          <p:cNvSpPr/>
          <p:nvPr/>
        </p:nvSpPr>
        <p:spPr>
          <a:xfrm>
            <a:off x="548640" y="2651760"/>
            <a:ext cx="10515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2000" i="1" dirty="0">
                <a:solidFill>
                  <a:srgbClr val="B8C3C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One line on what carries into next week's Lean Canvas, in your words.</a:t>
            </a:r>
            <a:endParaRPr lang="en-US" sz="2000" dirty="0"/>
          </a:p>
        </p:txBody>
      </p:sp>
      <p:sp>
        <p:nvSpPr>
          <p:cNvPr id="5" name="source"/>
          <p:cNvSpPr txBox="1"/>
          <p:nvPr/>
        </p:nvSpPr>
        <p:spPr>
          <a:xfrm>
            <a:off x="548640" y="576072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8C3CC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Source: Guy Raz, How I Built This, 'Etsy: Rob Kalin', NPR, October 30, 2023 (episode 566). Word count under 1,000. All text my own.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Journal 2: How I Built This — Etsy (JOUR 3270)</dc:title>
  <dc:subject>PptxGenJS Presentation</dc:subject>
  <dc:creator>Brandyn Ippolito</dc:creator>
  <cp:lastModifiedBy>Brandyn Ippolito</cp:lastModifiedBy>
  <cp:revision>1</cp:revision>
  <dcterms:created xsi:type="dcterms:W3CDTF">2026-10-20T17:32:37Z</dcterms:created>
  <dcterms:modified xsi:type="dcterms:W3CDTF">2026-10-20T17:32:37Z</dcterms:modified>
</cp:coreProperties>
</file>